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76" r:id="rId5"/>
    <p:sldId id="257" r:id="rId6"/>
    <p:sldId id="258" r:id="rId7"/>
    <p:sldId id="266" r:id="rId8"/>
    <p:sldId id="261" r:id="rId9"/>
    <p:sldId id="277" r:id="rId10"/>
    <p:sldId id="280" r:id="rId11"/>
    <p:sldId id="281" r:id="rId12"/>
    <p:sldId id="278" r:id="rId13"/>
    <p:sldId id="279" r:id="rId14"/>
    <p:sldId id="26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7DC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718"/>
  </p:normalViewPr>
  <p:slideViewPr>
    <p:cSldViewPr snapToGrid="0">
      <p:cViewPr varScale="1">
        <p:scale>
          <a:sx n="161" d="100"/>
          <a:sy n="161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Data%20Analyst\Answers\Excel%20-%20Part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'by Hours'!$E$4</c:f>
              <c:strCache>
                <c:ptCount val="1"/>
                <c:pt idx="0">
                  <c:v>Total Flights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Hours'!$D$5:$D$8</c:f>
              <c:strCache>
                <c:ptCount val="4"/>
                <c:pt idx="0">
                  <c:v>Morning</c:v>
                </c:pt>
                <c:pt idx="1">
                  <c:v>Noon</c:v>
                </c:pt>
                <c:pt idx="2">
                  <c:v>Afternoon</c:v>
                </c:pt>
                <c:pt idx="3">
                  <c:v>Night</c:v>
                </c:pt>
              </c:strCache>
              <c:extLst/>
            </c:strRef>
          </c:cat>
          <c:val>
            <c:numRef>
              <c:f>'by Hours'!$E$5:$E$8</c:f>
              <c:numCache>
                <c:formatCode>General</c:formatCode>
                <c:ptCount val="4"/>
                <c:pt idx="0">
                  <c:v>99594</c:v>
                </c:pt>
                <c:pt idx="1">
                  <c:v>98617</c:v>
                </c:pt>
                <c:pt idx="2">
                  <c:v>98852</c:v>
                </c:pt>
                <c:pt idx="3">
                  <c:v>31429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89E-48BF-891A-7A41435181B9}"/>
            </c:ext>
          </c:extLst>
        </c:ser>
        <c:ser>
          <c:idx val="1"/>
          <c:order val="1"/>
          <c:tx>
            <c:strRef>
              <c:f>'by Hours'!$F$4</c:f>
              <c:strCache>
                <c:ptCount val="1"/>
                <c:pt idx="0">
                  <c:v>Delayed Flights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'by Hours'!$D$5:$D$8</c:f>
              <c:strCache>
                <c:ptCount val="4"/>
                <c:pt idx="0">
                  <c:v>Morning</c:v>
                </c:pt>
                <c:pt idx="1">
                  <c:v>Noon</c:v>
                </c:pt>
                <c:pt idx="2">
                  <c:v>Afternoon</c:v>
                </c:pt>
                <c:pt idx="3">
                  <c:v>Night</c:v>
                </c:pt>
              </c:strCache>
              <c:extLst/>
            </c:strRef>
          </c:cat>
          <c:val>
            <c:numRef>
              <c:f>'by Hours'!$F$5:$F$8</c:f>
              <c:numCache>
                <c:formatCode>General</c:formatCode>
                <c:ptCount val="4"/>
                <c:pt idx="0">
                  <c:v>33476</c:v>
                </c:pt>
                <c:pt idx="1">
                  <c:v>42331</c:v>
                </c:pt>
                <c:pt idx="2">
                  <c:v>53279</c:v>
                </c:pt>
                <c:pt idx="3">
                  <c:v>9310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89E-48BF-891A-7A41435181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35928096"/>
        <c:axId val="943610880"/>
      </c:barChart>
      <c:catAx>
        <c:axId val="93592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943610880"/>
        <c:crosses val="autoZero"/>
        <c:auto val="1"/>
        <c:lblAlgn val="ctr"/>
        <c:lblOffset val="100"/>
        <c:noMultiLvlLbl val="0"/>
      </c:catAx>
      <c:valAx>
        <c:axId val="943610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3592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5/8/layout/chevron2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algn="ctr" rtl="0">
            <a:buNone/>
          </a:pPr>
          <a:endParaRPr lang="en-US" sz="1400" dirty="0">
            <a:latin typeface="Tenorite" pitchFamily="2" charset="0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73D947E0-108F-4D20-A71E-3CF329F97212}">
      <dgm:prSet phldr="0"/>
      <dgm:spPr/>
      <dgm:t>
        <a:bodyPr/>
        <a:lstStyle/>
        <a:p>
          <a:pPr marL="0" algn="ctr" rtl="0">
            <a:buNone/>
          </a:pPr>
          <a:r>
            <a:rPr lang="en-US" sz="2000" dirty="0">
              <a:latin typeface="Tenorite" pitchFamily="2" charset="0"/>
            </a:rPr>
            <a:t>1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30A490C8-22B4-4D68-875C-0F0DE2FF864D}">
      <dgm:prSet custT="1"/>
      <dgm:spPr/>
      <dgm:t>
        <a:bodyPr/>
        <a:lstStyle/>
        <a:p>
          <a:pPr marL="0" algn="ctr">
            <a:buNone/>
          </a:pPr>
          <a:endParaRPr lang="en-US" sz="1400" dirty="0">
            <a:latin typeface="Tenorite" pitchFamily="2" charset="0"/>
          </a:endParaRP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E9682B4F-0217-4B50-923E-C104AA24290F}">
      <dgm:prSet phldr="0"/>
      <dgm:spPr/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3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algn="ctr">
            <a:buNone/>
          </a:pPr>
          <a:endParaRPr lang="en-US" sz="1400" dirty="0">
            <a:latin typeface="Tenorite" pitchFamily="2" charset="0"/>
          </a:endParaRP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algn="ctr" rtl="0">
            <a:buNone/>
          </a:pPr>
          <a:endParaRPr lang="en-US" sz="1400" dirty="0">
            <a:latin typeface="Tenorite" pitchFamily="2" charset="0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A2322D3A-7AC2-4C5C-9D7E-EAB2313D47D4}">
      <dgm:prSet phldr="0"/>
      <dgm:spPr/>
      <dgm:t>
        <a:bodyPr/>
        <a:lstStyle/>
        <a:p>
          <a:pPr marL="0" algn="ctr"/>
          <a:r>
            <a:rPr lang="en-US" sz="2000" dirty="0">
              <a:latin typeface="Tenorite" pitchFamily="2" charset="0"/>
            </a:rPr>
            <a:t>5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4F85505A-81B6-4FDA-A144-900B71DAD946}">
      <dgm:prSet phldr="0"/>
      <dgm:spPr/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4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B1AFA1AF-0FF8-45B3-A6D0-0E255A2F637D}">
      <dgm:prSet phldr="0"/>
      <dgm:spPr/>
      <dgm:t>
        <a:bodyPr/>
        <a:lstStyle/>
        <a:p>
          <a:pPr marL="0" algn="ctr">
            <a:buNone/>
          </a:pPr>
          <a:r>
            <a:rPr lang="en-US" sz="2000" dirty="0">
              <a:latin typeface="Tenorite" pitchFamily="2" charset="0"/>
            </a:rPr>
            <a:t>2</a:t>
          </a: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50418D2B-9486-42DE-AFDD-1D31420040FF}">
      <dgm:prSet custT="1"/>
      <dgm:spPr/>
      <dgm:t>
        <a:bodyPr/>
        <a:lstStyle/>
        <a:p>
          <a:pPr marL="0" algn="ctr">
            <a:buNone/>
          </a:pPr>
          <a:endParaRPr lang="en-US" sz="1400" dirty="0">
            <a:latin typeface="Tenorite" pitchFamily="2" charset="0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Tenorite" pitchFamily="2" charset="0"/>
          </a:endParaRPr>
        </a:p>
      </dgm:t>
    </dgm:pt>
    <dgm:pt modelId="{159AB941-BCF9-482D-B067-BF8F08823A31}" type="pres">
      <dgm:prSet presAssocID="{0DD8915E-DC14-41D6-9BB5-F49E1C265163}" presName="linearFlow" presStyleCnt="0">
        <dgm:presLayoutVars>
          <dgm:dir/>
          <dgm:animLvl val="lvl"/>
          <dgm:resizeHandles val="exact"/>
        </dgm:presLayoutVars>
      </dgm:prSet>
      <dgm:spPr/>
    </dgm:pt>
    <dgm:pt modelId="{7C301F36-D7C1-4102-8893-E581BDAFE4E8}" type="pres">
      <dgm:prSet presAssocID="{73D947E0-108F-4D20-A71E-3CF329F97212}" presName="composite" presStyleCnt="0"/>
      <dgm:spPr/>
    </dgm:pt>
    <dgm:pt modelId="{B8B76F74-8AF0-49E0-9D05-F00381F86E90}" type="pres">
      <dgm:prSet presAssocID="{73D947E0-108F-4D20-A71E-3CF329F97212}" presName="parentText" presStyleLbl="alignNode1" presStyleIdx="0" presStyleCnt="5" custAng="0" custLinFactX="766204" custLinFactNeighborX="800000" custLinFactNeighborY="600">
        <dgm:presLayoutVars>
          <dgm:chMax val="1"/>
          <dgm:bulletEnabled val="1"/>
        </dgm:presLayoutVars>
      </dgm:prSet>
      <dgm:spPr/>
    </dgm:pt>
    <dgm:pt modelId="{B2D1975A-64F7-4DA6-84A8-263FF9B05794}" type="pres">
      <dgm:prSet presAssocID="{73D947E0-108F-4D20-A71E-3CF329F97212}" presName="descendantText" presStyleLbl="alignAcc1" presStyleIdx="0" presStyleCnt="5" custScaleX="98913" custLinFactNeighborX="-6622" custLinFactNeighborY="-373">
        <dgm:presLayoutVars>
          <dgm:bulletEnabled val="1"/>
        </dgm:presLayoutVars>
      </dgm:prSet>
      <dgm:spPr/>
    </dgm:pt>
    <dgm:pt modelId="{04292349-0193-49FA-BF40-653C570F2C31}" type="pres">
      <dgm:prSet presAssocID="{AE813459-65AB-4FA9-B717-330DDA6DFA4E}" presName="sp" presStyleCnt="0"/>
      <dgm:spPr/>
    </dgm:pt>
    <dgm:pt modelId="{DC3C45E5-4564-4610-A532-4359E50A7ACD}" type="pres">
      <dgm:prSet presAssocID="{B1AFA1AF-0FF8-45B3-A6D0-0E255A2F637D}" presName="composite" presStyleCnt="0"/>
      <dgm:spPr/>
    </dgm:pt>
    <dgm:pt modelId="{663186CB-954D-4233-82B9-61E659939BDF}" type="pres">
      <dgm:prSet presAssocID="{B1AFA1AF-0FF8-45B3-A6D0-0E255A2F637D}" presName="parentText" presStyleLbl="alignNode1" presStyleIdx="1" presStyleCnt="5" custLinFactX="766204" custLinFactNeighborX="800000" custLinFactNeighborY="600">
        <dgm:presLayoutVars>
          <dgm:chMax val="1"/>
          <dgm:bulletEnabled val="1"/>
        </dgm:presLayoutVars>
      </dgm:prSet>
      <dgm:spPr/>
    </dgm:pt>
    <dgm:pt modelId="{65E85034-F3FF-4555-A77F-11C93762FEC0}" type="pres">
      <dgm:prSet presAssocID="{B1AFA1AF-0FF8-45B3-A6D0-0E255A2F637D}" presName="descendantText" presStyleLbl="alignAcc1" presStyleIdx="1" presStyleCnt="5" custScaleX="98913" custLinFactNeighborX="-6622" custLinFactNeighborY="-2067">
        <dgm:presLayoutVars>
          <dgm:bulletEnabled val="1"/>
        </dgm:presLayoutVars>
      </dgm:prSet>
      <dgm:spPr/>
    </dgm:pt>
    <dgm:pt modelId="{70CE223A-FF05-41F9-98A3-858D5B144275}" type="pres">
      <dgm:prSet presAssocID="{88649F7A-400B-4056-965D-C9AC0B3AD942}" presName="sp" presStyleCnt="0"/>
      <dgm:spPr/>
    </dgm:pt>
    <dgm:pt modelId="{03D91254-EDBE-4BA1-B82D-DF37780B5533}" type="pres">
      <dgm:prSet presAssocID="{E9682B4F-0217-4B50-923E-C104AA24290F}" presName="composite" presStyleCnt="0"/>
      <dgm:spPr/>
    </dgm:pt>
    <dgm:pt modelId="{FC67C69B-8A60-451B-B035-2AF1B1E93D90}" type="pres">
      <dgm:prSet presAssocID="{E9682B4F-0217-4B50-923E-C104AA24290F}" presName="parentText" presStyleLbl="alignNode1" presStyleIdx="2" presStyleCnt="5" custLinFactX="766204" custLinFactNeighborX="800000" custLinFactNeighborY="600">
        <dgm:presLayoutVars>
          <dgm:chMax val="1"/>
          <dgm:bulletEnabled val="1"/>
        </dgm:presLayoutVars>
      </dgm:prSet>
      <dgm:spPr/>
    </dgm:pt>
    <dgm:pt modelId="{414B3C48-2C5B-4EDC-A0AA-CA73C0999F46}" type="pres">
      <dgm:prSet presAssocID="{E9682B4F-0217-4B50-923E-C104AA24290F}" presName="descendantText" presStyleLbl="alignAcc1" presStyleIdx="2" presStyleCnt="5" custScaleX="98913" custLinFactNeighborX="-6622" custLinFactNeighborY="-2067">
        <dgm:presLayoutVars>
          <dgm:bulletEnabled val="1"/>
        </dgm:presLayoutVars>
      </dgm:prSet>
      <dgm:spPr/>
    </dgm:pt>
    <dgm:pt modelId="{9A514382-6D45-4B93-BD9D-5125961A701B}" type="pres">
      <dgm:prSet presAssocID="{B8632E42-D7EB-4C31-877E-6F1B2801851A}" presName="sp" presStyleCnt="0"/>
      <dgm:spPr/>
    </dgm:pt>
    <dgm:pt modelId="{60E8E0D5-A299-4702-ABEC-0EFCC585836C}" type="pres">
      <dgm:prSet presAssocID="{4F85505A-81B6-4FDA-A144-900B71DAD946}" presName="composite" presStyleCnt="0"/>
      <dgm:spPr/>
    </dgm:pt>
    <dgm:pt modelId="{B4A21786-6645-4645-A32C-B7D3F628D7EA}" type="pres">
      <dgm:prSet presAssocID="{4F85505A-81B6-4FDA-A144-900B71DAD946}" presName="parentText" presStyleLbl="alignNode1" presStyleIdx="3" presStyleCnt="5" custLinFactX="766204" custLinFactNeighborX="800000" custLinFactNeighborY="600">
        <dgm:presLayoutVars>
          <dgm:chMax val="1"/>
          <dgm:bulletEnabled val="1"/>
        </dgm:presLayoutVars>
      </dgm:prSet>
      <dgm:spPr/>
    </dgm:pt>
    <dgm:pt modelId="{F8E9B418-DA8A-41D2-A342-6B3CC72E1FCB}" type="pres">
      <dgm:prSet presAssocID="{4F85505A-81B6-4FDA-A144-900B71DAD946}" presName="descendantText" presStyleLbl="alignAcc1" presStyleIdx="3" presStyleCnt="5" custScaleX="98913" custLinFactNeighborX="-6622" custLinFactNeighborY="-2067">
        <dgm:presLayoutVars>
          <dgm:bulletEnabled val="1"/>
        </dgm:presLayoutVars>
      </dgm:prSet>
      <dgm:spPr/>
    </dgm:pt>
    <dgm:pt modelId="{33088872-F956-4BBD-B92C-8E343C21DBB6}" type="pres">
      <dgm:prSet presAssocID="{68F74A88-49DC-44B1-BC0D-220A7B97601C}" presName="sp" presStyleCnt="0"/>
      <dgm:spPr/>
    </dgm:pt>
    <dgm:pt modelId="{893DA058-28C8-404E-B5FD-70EE448F2CB3}" type="pres">
      <dgm:prSet presAssocID="{A2322D3A-7AC2-4C5C-9D7E-EAB2313D47D4}" presName="composite" presStyleCnt="0"/>
      <dgm:spPr/>
    </dgm:pt>
    <dgm:pt modelId="{14313C12-C2C2-4748-ABA8-794BA74FB6CE}" type="pres">
      <dgm:prSet presAssocID="{A2322D3A-7AC2-4C5C-9D7E-EAB2313D47D4}" presName="parentText" presStyleLbl="alignNode1" presStyleIdx="4" presStyleCnt="5" custLinFactX="766204" custLinFactNeighborX="800000" custLinFactNeighborY="600">
        <dgm:presLayoutVars>
          <dgm:chMax val="1"/>
          <dgm:bulletEnabled val="1"/>
        </dgm:presLayoutVars>
      </dgm:prSet>
      <dgm:spPr/>
    </dgm:pt>
    <dgm:pt modelId="{C923366E-4F85-48FD-9CC9-746F5A36D03A}" type="pres">
      <dgm:prSet presAssocID="{A2322D3A-7AC2-4C5C-9D7E-EAB2313D47D4}" presName="descendantText" presStyleLbl="alignAcc1" presStyleIdx="4" presStyleCnt="5" custScaleX="98913" custLinFactNeighborX="-6622" custLinFactNeighborY="-2067">
        <dgm:presLayoutVars>
          <dgm:bulletEnabled val="1"/>
        </dgm:presLayoutVars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C251C30D-ACC9-452B-B682-ED3334680E97}" type="presOf" srcId="{B1AFA1AF-0FF8-45B3-A6D0-0E255A2F637D}" destId="{663186CB-954D-4233-82B9-61E659939BDF}" srcOrd="0" destOrd="0" presId="urn:microsoft.com/office/officeart/2005/8/layout/chevron2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420A492B-C021-447E-9E8B-7C11F1ED93B8}" type="presOf" srcId="{50418D2B-9486-42DE-AFDD-1D31420040FF}" destId="{65E85034-F3FF-4555-A77F-11C93762FEC0}" srcOrd="0" destOrd="0" presId="urn:microsoft.com/office/officeart/2005/8/layout/chevron2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1673365F-F5FE-4BDB-8D8A-55968A5E69C4}" type="presOf" srcId="{FEB4A941-E9FA-4A86-A673-85FF34B35F20}" destId="{F8E9B418-DA8A-41D2-A342-6B3CC72E1FCB}" srcOrd="0" destOrd="0" presId="urn:microsoft.com/office/officeart/2005/8/layout/chevron2"/>
    <dgm:cxn modelId="{22188C60-7020-4734-A2EA-89281A1846CE}" type="presOf" srcId="{8FE81FEC-2664-411F-AEB3-065F29F52751}" destId="{C923366E-4F85-48FD-9CC9-746F5A36D03A}" srcOrd="0" destOrd="0" presId="urn:microsoft.com/office/officeart/2005/8/layout/chevron2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7E39C96F-02BE-4839-8FE9-6BF839BD71EF}" type="presOf" srcId="{0DD8915E-DC14-41D6-9BB5-F49E1C265163}" destId="{159AB941-BCF9-482D-B067-BF8F08823A31}" srcOrd="0" destOrd="0" presId="urn:microsoft.com/office/officeart/2005/8/layout/chevron2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F583BC7B-FCE2-458C-8E47-2DC5AE8EAD50}" type="presOf" srcId="{0EC0C300-11E4-45CF-8418-973585107209}" destId="{414B3C48-2C5B-4EDC-A0AA-CA73C0999F46}" srcOrd="0" destOrd="0" presId="urn:microsoft.com/office/officeart/2005/8/layout/chevron2"/>
    <dgm:cxn modelId="{4A822D8A-BF8D-4038-916D-29F652B90475}" type="presOf" srcId="{E9682B4F-0217-4B50-923E-C104AA24290F}" destId="{FC67C69B-8A60-451B-B035-2AF1B1E93D90}" srcOrd="0" destOrd="0" presId="urn:microsoft.com/office/officeart/2005/8/layout/chevron2"/>
    <dgm:cxn modelId="{B079B799-C52F-4C84-BC9E-E7197F1B0BBB}" type="presOf" srcId="{4F85505A-81B6-4FDA-A144-900B71DAD946}" destId="{B4A21786-6645-4645-A32C-B7D3F628D7EA}" srcOrd="0" destOrd="0" presId="urn:microsoft.com/office/officeart/2005/8/layout/chevron2"/>
    <dgm:cxn modelId="{B4DABFC2-6305-46EB-9C90-D9C7B4E7E07F}" type="presOf" srcId="{A2322D3A-7AC2-4C5C-9D7E-EAB2313D47D4}" destId="{14313C12-C2C2-4748-ABA8-794BA74FB6CE}" srcOrd="0" destOrd="0" presId="urn:microsoft.com/office/officeart/2005/8/layout/chevron2"/>
    <dgm:cxn modelId="{070EA5C3-F2A6-4FA8-AD52-649AE45B8B24}" type="presOf" srcId="{73D947E0-108F-4D20-A71E-3CF329F97212}" destId="{B8B76F74-8AF0-49E0-9D05-F00381F86E90}" srcOrd="0" destOrd="0" presId="urn:microsoft.com/office/officeart/2005/8/layout/chevron2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E6EA48CF-B5D3-40DE-98BC-558D8A36BB3E}" type="presOf" srcId="{30A490C8-22B4-4D68-875C-0F0DE2FF864D}" destId="{B2D1975A-64F7-4DA6-84A8-263FF9B05794}" srcOrd="0" destOrd="0" presId="urn:microsoft.com/office/officeart/2005/8/layout/chevron2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30178DB2-5577-418F-B04D-93DE487D9711}" type="presParOf" srcId="{159AB941-BCF9-482D-B067-BF8F08823A31}" destId="{7C301F36-D7C1-4102-8893-E581BDAFE4E8}" srcOrd="0" destOrd="0" presId="urn:microsoft.com/office/officeart/2005/8/layout/chevron2"/>
    <dgm:cxn modelId="{23A08516-3DB9-4169-A3B3-200ADE54FC37}" type="presParOf" srcId="{7C301F36-D7C1-4102-8893-E581BDAFE4E8}" destId="{B8B76F74-8AF0-49E0-9D05-F00381F86E90}" srcOrd="0" destOrd="0" presId="urn:microsoft.com/office/officeart/2005/8/layout/chevron2"/>
    <dgm:cxn modelId="{E8F6CB31-E1F8-4E9D-810E-9ABC08BEF595}" type="presParOf" srcId="{7C301F36-D7C1-4102-8893-E581BDAFE4E8}" destId="{B2D1975A-64F7-4DA6-84A8-263FF9B05794}" srcOrd="1" destOrd="0" presId="urn:microsoft.com/office/officeart/2005/8/layout/chevron2"/>
    <dgm:cxn modelId="{C2012625-BEA4-4AE0-BCD4-6DE34C3555C7}" type="presParOf" srcId="{159AB941-BCF9-482D-B067-BF8F08823A31}" destId="{04292349-0193-49FA-BF40-653C570F2C31}" srcOrd="1" destOrd="0" presId="urn:microsoft.com/office/officeart/2005/8/layout/chevron2"/>
    <dgm:cxn modelId="{94729F99-E480-47A4-920B-042F89492AE6}" type="presParOf" srcId="{159AB941-BCF9-482D-B067-BF8F08823A31}" destId="{DC3C45E5-4564-4610-A532-4359E50A7ACD}" srcOrd="2" destOrd="0" presId="urn:microsoft.com/office/officeart/2005/8/layout/chevron2"/>
    <dgm:cxn modelId="{9727FFDF-5856-421E-9014-9FDC3873A655}" type="presParOf" srcId="{DC3C45E5-4564-4610-A532-4359E50A7ACD}" destId="{663186CB-954D-4233-82B9-61E659939BDF}" srcOrd="0" destOrd="0" presId="urn:microsoft.com/office/officeart/2005/8/layout/chevron2"/>
    <dgm:cxn modelId="{9D626F46-5B6E-4739-A71D-F556DEA052AD}" type="presParOf" srcId="{DC3C45E5-4564-4610-A532-4359E50A7ACD}" destId="{65E85034-F3FF-4555-A77F-11C93762FEC0}" srcOrd="1" destOrd="0" presId="urn:microsoft.com/office/officeart/2005/8/layout/chevron2"/>
    <dgm:cxn modelId="{FB0D5C8B-9AEE-49AA-B85B-250908ED2D28}" type="presParOf" srcId="{159AB941-BCF9-482D-B067-BF8F08823A31}" destId="{70CE223A-FF05-41F9-98A3-858D5B144275}" srcOrd="3" destOrd="0" presId="urn:microsoft.com/office/officeart/2005/8/layout/chevron2"/>
    <dgm:cxn modelId="{4E2EED4A-26BB-4B66-8A62-8C4BD68BF8D6}" type="presParOf" srcId="{159AB941-BCF9-482D-B067-BF8F08823A31}" destId="{03D91254-EDBE-4BA1-B82D-DF37780B5533}" srcOrd="4" destOrd="0" presId="urn:microsoft.com/office/officeart/2005/8/layout/chevron2"/>
    <dgm:cxn modelId="{23B4D5DC-77C2-46FC-A6EB-0D23B72DC6C9}" type="presParOf" srcId="{03D91254-EDBE-4BA1-B82D-DF37780B5533}" destId="{FC67C69B-8A60-451B-B035-2AF1B1E93D90}" srcOrd="0" destOrd="0" presId="urn:microsoft.com/office/officeart/2005/8/layout/chevron2"/>
    <dgm:cxn modelId="{F534E11A-1BC4-4207-99F9-9637EC4C317B}" type="presParOf" srcId="{03D91254-EDBE-4BA1-B82D-DF37780B5533}" destId="{414B3C48-2C5B-4EDC-A0AA-CA73C0999F46}" srcOrd="1" destOrd="0" presId="urn:microsoft.com/office/officeart/2005/8/layout/chevron2"/>
    <dgm:cxn modelId="{9B946C13-1DF3-4DE4-B0A3-22CA9769A06E}" type="presParOf" srcId="{159AB941-BCF9-482D-B067-BF8F08823A31}" destId="{9A514382-6D45-4B93-BD9D-5125961A701B}" srcOrd="5" destOrd="0" presId="urn:microsoft.com/office/officeart/2005/8/layout/chevron2"/>
    <dgm:cxn modelId="{56CD1B52-2A81-4A07-8545-C829B50EE08D}" type="presParOf" srcId="{159AB941-BCF9-482D-B067-BF8F08823A31}" destId="{60E8E0D5-A299-4702-ABEC-0EFCC585836C}" srcOrd="6" destOrd="0" presId="urn:microsoft.com/office/officeart/2005/8/layout/chevron2"/>
    <dgm:cxn modelId="{A9420F99-A73B-4F44-8373-F0447CC4F83E}" type="presParOf" srcId="{60E8E0D5-A299-4702-ABEC-0EFCC585836C}" destId="{B4A21786-6645-4645-A32C-B7D3F628D7EA}" srcOrd="0" destOrd="0" presId="urn:microsoft.com/office/officeart/2005/8/layout/chevron2"/>
    <dgm:cxn modelId="{C0D90A82-68BC-458F-BBBE-FCC5B5BC967B}" type="presParOf" srcId="{60E8E0D5-A299-4702-ABEC-0EFCC585836C}" destId="{F8E9B418-DA8A-41D2-A342-6B3CC72E1FCB}" srcOrd="1" destOrd="0" presId="urn:microsoft.com/office/officeart/2005/8/layout/chevron2"/>
    <dgm:cxn modelId="{FCAAE483-36FA-4C27-80FC-FD11CBE6CCE0}" type="presParOf" srcId="{159AB941-BCF9-482D-B067-BF8F08823A31}" destId="{33088872-F956-4BBD-B92C-8E343C21DBB6}" srcOrd="7" destOrd="0" presId="urn:microsoft.com/office/officeart/2005/8/layout/chevron2"/>
    <dgm:cxn modelId="{1DDF4E58-F24C-4870-A180-58D43001AD8F}" type="presParOf" srcId="{159AB941-BCF9-482D-B067-BF8F08823A31}" destId="{893DA058-28C8-404E-B5FD-70EE448F2CB3}" srcOrd="8" destOrd="0" presId="urn:microsoft.com/office/officeart/2005/8/layout/chevron2"/>
    <dgm:cxn modelId="{F2DDF9D1-E3D0-43AC-817A-315E661091B4}" type="presParOf" srcId="{893DA058-28C8-404E-B5FD-70EE448F2CB3}" destId="{14313C12-C2C2-4748-ABA8-794BA74FB6CE}" srcOrd="0" destOrd="0" presId="urn:microsoft.com/office/officeart/2005/8/layout/chevron2"/>
    <dgm:cxn modelId="{83D08630-8C5E-44E6-A95E-6925FC11789B}" type="presParOf" srcId="{893DA058-28C8-404E-B5FD-70EE448F2CB3}" destId="{C923366E-4F85-48FD-9CC9-746F5A36D03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76F74-8AF0-49E0-9D05-F00381F86E90}">
      <dsp:nvSpPr>
        <dsp:cNvPr id="0" name=""/>
        <dsp:cNvSpPr/>
      </dsp:nvSpPr>
      <dsp:spPr>
        <a:xfrm rot="5400000">
          <a:off x="5946513" y="97916"/>
          <a:ext cx="623177" cy="436224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enorite" pitchFamily="2" charset="0"/>
            </a:rPr>
            <a:t>1</a:t>
          </a:r>
        </a:p>
      </dsp:txBody>
      <dsp:txXfrm rot="-5400000">
        <a:off x="6039990" y="222551"/>
        <a:ext cx="436224" cy="186953"/>
      </dsp:txXfrm>
    </dsp:sp>
    <dsp:sp modelId="{B2D1975A-64F7-4DA6-84A8-263FF9B05794}">
      <dsp:nvSpPr>
        <dsp:cNvPr id="0" name=""/>
        <dsp:cNvSpPr/>
      </dsp:nvSpPr>
      <dsp:spPr>
        <a:xfrm rot="5400000">
          <a:off x="2870132" y="-2784635"/>
          <a:ext cx="405065" cy="5974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enorite" pitchFamily="2" charset="0"/>
          </a:endParaRPr>
        </a:p>
      </dsp:txBody>
      <dsp:txXfrm rot="-5400000">
        <a:off x="85497" y="19774"/>
        <a:ext cx="5954561" cy="365517"/>
      </dsp:txXfrm>
    </dsp:sp>
    <dsp:sp modelId="{663186CB-954D-4233-82B9-61E659939BDF}">
      <dsp:nvSpPr>
        <dsp:cNvPr id="0" name=""/>
        <dsp:cNvSpPr/>
      </dsp:nvSpPr>
      <dsp:spPr>
        <a:xfrm rot="5400000">
          <a:off x="5946513" y="592929"/>
          <a:ext cx="623177" cy="436224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enorite" pitchFamily="2" charset="0"/>
            </a:rPr>
            <a:t>2</a:t>
          </a:r>
        </a:p>
      </dsp:txBody>
      <dsp:txXfrm rot="-5400000">
        <a:off x="6039990" y="717564"/>
        <a:ext cx="436224" cy="186953"/>
      </dsp:txXfrm>
    </dsp:sp>
    <dsp:sp modelId="{65E85034-F3FF-4555-A77F-11C93762FEC0}">
      <dsp:nvSpPr>
        <dsp:cNvPr id="0" name=""/>
        <dsp:cNvSpPr/>
      </dsp:nvSpPr>
      <dsp:spPr>
        <a:xfrm rot="5400000">
          <a:off x="2870132" y="-2297294"/>
          <a:ext cx="405065" cy="5974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enorite" pitchFamily="2" charset="0"/>
          </a:endParaRPr>
        </a:p>
      </dsp:txBody>
      <dsp:txXfrm rot="-5400000">
        <a:off x="85497" y="507115"/>
        <a:ext cx="5954561" cy="365517"/>
      </dsp:txXfrm>
    </dsp:sp>
    <dsp:sp modelId="{FC67C69B-8A60-451B-B035-2AF1B1E93D90}">
      <dsp:nvSpPr>
        <dsp:cNvPr id="0" name=""/>
        <dsp:cNvSpPr/>
      </dsp:nvSpPr>
      <dsp:spPr>
        <a:xfrm rot="5400000">
          <a:off x="5946513" y="1087941"/>
          <a:ext cx="623177" cy="436224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enorite" pitchFamily="2" charset="0"/>
            </a:rPr>
            <a:t>3</a:t>
          </a:r>
        </a:p>
      </dsp:txBody>
      <dsp:txXfrm rot="-5400000">
        <a:off x="6039990" y="1212576"/>
        <a:ext cx="436224" cy="186953"/>
      </dsp:txXfrm>
    </dsp:sp>
    <dsp:sp modelId="{414B3C48-2C5B-4EDC-A0AA-CA73C0999F46}">
      <dsp:nvSpPr>
        <dsp:cNvPr id="0" name=""/>
        <dsp:cNvSpPr/>
      </dsp:nvSpPr>
      <dsp:spPr>
        <a:xfrm rot="5400000">
          <a:off x="2870132" y="-1802282"/>
          <a:ext cx="405065" cy="5974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enorite" pitchFamily="2" charset="0"/>
          </a:endParaRPr>
        </a:p>
      </dsp:txBody>
      <dsp:txXfrm rot="-5400000">
        <a:off x="85497" y="1002127"/>
        <a:ext cx="5954561" cy="365517"/>
      </dsp:txXfrm>
    </dsp:sp>
    <dsp:sp modelId="{B4A21786-6645-4645-A32C-B7D3F628D7EA}">
      <dsp:nvSpPr>
        <dsp:cNvPr id="0" name=""/>
        <dsp:cNvSpPr/>
      </dsp:nvSpPr>
      <dsp:spPr>
        <a:xfrm rot="5400000">
          <a:off x="5946513" y="1582953"/>
          <a:ext cx="623177" cy="436224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enorite" pitchFamily="2" charset="0"/>
            </a:rPr>
            <a:t>4</a:t>
          </a:r>
        </a:p>
      </dsp:txBody>
      <dsp:txXfrm rot="-5400000">
        <a:off x="6039990" y="1707588"/>
        <a:ext cx="436224" cy="186953"/>
      </dsp:txXfrm>
    </dsp:sp>
    <dsp:sp modelId="{F8E9B418-DA8A-41D2-A342-6B3CC72E1FCB}">
      <dsp:nvSpPr>
        <dsp:cNvPr id="0" name=""/>
        <dsp:cNvSpPr/>
      </dsp:nvSpPr>
      <dsp:spPr>
        <a:xfrm rot="5400000">
          <a:off x="2870132" y="-1307270"/>
          <a:ext cx="405065" cy="5974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enorite" pitchFamily="2" charset="0"/>
          </a:endParaRPr>
        </a:p>
      </dsp:txBody>
      <dsp:txXfrm rot="-5400000">
        <a:off x="85497" y="1497139"/>
        <a:ext cx="5954561" cy="365517"/>
      </dsp:txXfrm>
    </dsp:sp>
    <dsp:sp modelId="{14313C12-C2C2-4748-ABA8-794BA74FB6CE}">
      <dsp:nvSpPr>
        <dsp:cNvPr id="0" name=""/>
        <dsp:cNvSpPr/>
      </dsp:nvSpPr>
      <dsp:spPr>
        <a:xfrm rot="5400000">
          <a:off x="5946513" y="2074927"/>
          <a:ext cx="623177" cy="436224"/>
        </a:xfrm>
        <a:prstGeom prst="chevron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enorite" pitchFamily="2" charset="0"/>
            </a:rPr>
            <a:t>5</a:t>
          </a:r>
        </a:p>
      </dsp:txBody>
      <dsp:txXfrm rot="-5400000">
        <a:off x="6039990" y="2199562"/>
        <a:ext cx="436224" cy="186953"/>
      </dsp:txXfrm>
    </dsp:sp>
    <dsp:sp modelId="{C923366E-4F85-48FD-9CC9-746F5A36D03A}">
      <dsp:nvSpPr>
        <dsp:cNvPr id="0" name=""/>
        <dsp:cNvSpPr/>
      </dsp:nvSpPr>
      <dsp:spPr>
        <a:xfrm rot="5400000">
          <a:off x="2870132" y="-812257"/>
          <a:ext cx="405065" cy="5974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1" indent="-114300" algn="ctr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400" kern="1200" dirty="0">
            <a:latin typeface="Tenorite" pitchFamily="2" charset="0"/>
          </a:endParaRPr>
        </a:p>
      </dsp:txBody>
      <dsp:txXfrm rot="-5400000">
        <a:off x="85497" y="1992152"/>
        <a:ext cx="5954561" cy="365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17-Sep-23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17-Sep-23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n airplane in an airport&#10;&#10;Description automatically generated">
            <a:extLst>
              <a:ext uri="{FF2B5EF4-FFF2-40B4-BE49-F238E27FC236}">
                <a16:creationId xmlns:a16="http://schemas.microsoft.com/office/drawing/2014/main" id="{EB61528B-C5C9-109D-CB6D-7D9706CBD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60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12628-CE6E-07B1-C3CF-D32FF065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71" y="552162"/>
            <a:ext cx="9296005" cy="985693"/>
          </a:xfrm>
        </p:spPr>
        <p:txBody>
          <a:bodyPr/>
          <a:lstStyle/>
          <a:p>
            <a:r>
              <a:rPr lang="en-GB" sz="5400" dirty="0">
                <a:solidFill>
                  <a:schemeClr val="tx2"/>
                </a:solidFill>
              </a:rPr>
              <a:t>New-York Airports Authority</a:t>
            </a:r>
            <a:endParaRPr lang="LID4096" sz="5400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F825-48F3-B5B2-91B7-91B288E5A8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EEDCA-EBFD-47F2-6699-248F1384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BFFEE-D3B8-AC9A-8330-B77842AC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n airplane flying in the sky&#10;&#10;Description automatically generated">
            <a:extLst>
              <a:ext uri="{FF2B5EF4-FFF2-40B4-BE49-F238E27FC236}">
                <a16:creationId xmlns:a16="http://schemas.microsoft.com/office/drawing/2014/main" id="{357CBAF3-0A18-69C8-0CB4-AF4A544AB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22" y="-5127"/>
            <a:ext cx="12191577" cy="686312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6BF8F-1748-DA72-7EB3-8EA98B6C89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54D5-2615-57FE-1955-609B4DED2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F21F3-D245-3122-8940-A477E441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AE794A8-3C42-6AF4-B64D-468B1DBAA4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000" y="1200622"/>
            <a:ext cx="10837023" cy="3804828"/>
          </a:xfrm>
          <a:prstGeom prst="rect">
            <a:avLst/>
          </a:prstGeom>
        </p:spPr>
      </p:pic>
      <p:pic>
        <p:nvPicPr>
          <p:cNvPr id="42" name="Graphic 41" descr="Warning with solid fill">
            <a:extLst>
              <a:ext uri="{FF2B5EF4-FFF2-40B4-BE49-F238E27FC236}">
                <a16:creationId xmlns:a16="http://schemas.microsoft.com/office/drawing/2014/main" id="{FA51EEC6-07D3-2F80-1A79-54214A806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989613"/>
            <a:ext cx="234538" cy="234538"/>
          </a:xfrm>
          <a:prstGeom prst="rect">
            <a:avLst/>
          </a:prstGeom>
        </p:spPr>
      </p:pic>
      <p:pic>
        <p:nvPicPr>
          <p:cNvPr id="43" name="Graphic 42" descr="Warning with solid fill">
            <a:extLst>
              <a:ext uri="{FF2B5EF4-FFF2-40B4-BE49-F238E27FC236}">
                <a16:creationId xmlns:a16="http://schemas.microsoft.com/office/drawing/2014/main" id="{3CFC5810-BC9F-CCFF-1552-6DED7B962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524538"/>
            <a:ext cx="234538" cy="2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sky with clouds&#10;&#10;Description automatically generated">
            <a:extLst>
              <a:ext uri="{FF2B5EF4-FFF2-40B4-BE49-F238E27FC236}">
                <a16:creationId xmlns:a16="http://schemas.microsoft.com/office/drawing/2014/main" id="{F09FBF7F-CA2D-0EF6-66A6-29F680F295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649"/>
            <a:ext cx="12192000" cy="6859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061" y="315867"/>
            <a:ext cx="4064925" cy="952481"/>
          </a:xfrm>
        </p:spPr>
        <p:txBody>
          <a:bodyPr>
            <a:normAutofit/>
          </a:bodyPr>
          <a:lstStyle/>
          <a:p>
            <a:pPr algn="r" rtl="1"/>
            <a:r>
              <a:rPr lang="he-IL" sz="4400" dirty="0"/>
              <a:t>סיכום והמלצות</a:t>
            </a:r>
            <a:endParaRPr lang="en-US" sz="4400" dirty="0"/>
          </a:p>
        </p:txBody>
      </p:sp>
      <p:graphicFrame>
        <p:nvGraphicFramePr>
          <p:cNvPr id="6" name="Content Placeholder 3" descr="Timeline Placeholder ">
            <a:extLst>
              <a:ext uri="{FF2B5EF4-FFF2-40B4-BE49-F238E27FC236}">
                <a16:creationId xmlns:a16="http://schemas.microsoft.com/office/drawing/2014/main" id="{85168BDF-A0D9-4916-A9F9-41D8175A70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84369942"/>
              </p:ext>
            </p:extLst>
          </p:nvPr>
        </p:nvGraphicFramePr>
        <p:xfrm>
          <a:off x="5371718" y="2501761"/>
          <a:ext cx="6476215" cy="260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F0C87-65B1-8E8A-1D65-F1345C326664}"/>
              </a:ext>
            </a:extLst>
          </p:cNvPr>
          <p:cNvSpPr txBox="1"/>
          <p:nvPr/>
        </p:nvSpPr>
        <p:spPr>
          <a:xfrm>
            <a:off x="5415147" y="3520775"/>
            <a:ext cx="587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 נמצאה קורלציה בין השדה ממנו יוצאת הטיסה לבין העיכוב בהגעת הטיסה ליעדה</a:t>
            </a:r>
            <a:endParaRPr lang="LID4096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6BF3B-CF0B-6BE3-5500-6CEB79DCF349}"/>
              </a:ext>
            </a:extLst>
          </p:cNvPr>
          <p:cNvSpPr txBox="1"/>
          <p:nvPr/>
        </p:nvSpPr>
        <p:spPr>
          <a:xfrm>
            <a:off x="7487391" y="4031263"/>
            <a:ext cx="3799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/>
              <a:t>במזג אוויר לא טוב – הסיכוי לעיכוב קשה גדול יותר</a:t>
            </a:r>
            <a:endParaRPr lang="LID4096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49764-6FE4-DBE6-58D4-AAC3A414F815}"/>
              </a:ext>
            </a:extLst>
          </p:cNvPr>
          <p:cNvSpPr txBox="1"/>
          <p:nvPr/>
        </p:nvSpPr>
        <p:spPr>
          <a:xfrm>
            <a:off x="6096000" y="2549603"/>
            <a:ext cx="543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/>
              <a:t>     חודשים ספטמבר-אוקטובר                        חודשים יוני-יולי ודצמבר</a:t>
            </a:r>
            <a:endParaRPr lang="LID4096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FB10D-80B5-D28C-DFF1-8B0ED6EAB45C}"/>
              </a:ext>
            </a:extLst>
          </p:cNvPr>
          <p:cNvSpPr txBox="1"/>
          <p:nvPr/>
        </p:nvSpPr>
        <p:spPr>
          <a:xfrm>
            <a:off x="8106888" y="3021806"/>
            <a:ext cx="3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/>
              <a:t>שעות יציאת הטיסות משפיעות על עיכובים</a:t>
            </a:r>
            <a:endParaRPr lang="LID4096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F0ECC-9AD0-F6C5-471C-C72B00E3C9CF}"/>
              </a:ext>
            </a:extLst>
          </p:cNvPr>
          <p:cNvSpPr txBox="1"/>
          <p:nvPr/>
        </p:nvSpPr>
        <p:spPr>
          <a:xfrm>
            <a:off x="8106888" y="4523037"/>
            <a:ext cx="3180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400" dirty="0"/>
              <a:t>תפעול לקוי בחברת </a:t>
            </a:r>
            <a:r>
              <a:rPr lang="en-US" sz="1400" dirty="0"/>
              <a:t>EV</a:t>
            </a:r>
            <a:endParaRPr lang="LID4096" sz="1400" dirty="0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9509CC6E-F7B4-93DE-21C9-B1C917BE5185}"/>
              </a:ext>
            </a:extLst>
          </p:cNvPr>
          <p:cNvSpPr/>
          <p:nvPr/>
        </p:nvSpPr>
        <p:spPr>
          <a:xfrm>
            <a:off x="6328572" y="2549169"/>
            <a:ext cx="282806" cy="307777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E6662858-1965-0EA5-17F7-6FA83FA2C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7710" y="2602141"/>
            <a:ext cx="201835" cy="2018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702F192-6100-AEE7-9ADE-BEF91FB18057}"/>
              </a:ext>
            </a:extLst>
          </p:cNvPr>
          <p:cNvGrpSpPr/>
          <p:nvPr/>
        </p:nvGrpSpPr>
        <p:grpSpPr>
          <a:xfrm>
            <a:off x="338974" y="2495093"/>
            <a:ext cx="4811997" cy="405065"/>
            <a:chOff x="85497" y="0"/>
            <a:chExt cx="5974335" cy="405065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2EB909F4-AB92-DECF-B03D-A0D4BDA4211D}"/>
                </a:ext>
              </a:extLst>
            </p:cNvPr>
            <p:cNvSpPr/>
            <p:nvPr/>
          </p:nvSpPr>
          <p:spPr>
            <a:xfrm rot="5400000">
              <a:off x="2870132" y="-2784635"/>
              <a:ext cx="405065" cy="5974335"/>
            </a:xfrm>
            <a:prstGeom prst="round2SameRect">
              <a:avLst/>
            </a:prstGeom>
          </p:spPr>
          <p:style>
            <a:ln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6" name="Rectangle: Top Corners Rounded 4">
              <a:extLst>
                <a:ext uri="{FF2B5EF4-FFF2-40B4-BE49-F238E27FC236}">
                  <a16:creationId xmlns:a16="http://schemas.microsoft.com/office/drawing/2014/main" id="{E3E28B66-0C01-7175-04A6-DBFFF040A016}"/>
                </a:ext>
              </a:extLst>
            </p:cNvPr>
            <p:cNvSpPr txBox="1"/>
            <p:nvPr/>
          </p:nvSpPr>
          <p:spPr>
            <a:xfrm>
              <a:off x="85497" y="19774"/>
              <a:ext cx="5954561" cy="365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he-IL" sz="1200" kern="1200" dirty="0">
                  <a:latin typeface="Tenorite" pitchFamily="2" charset="0"/>
                </a:rPr>
                <a:t>בדיקה מה חסר בחודשים הקשים</a:t>
              </a:r>
            </a:p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he-IL" sz="1000" kern="1200" dirty="0">
                  <a:latin typeface="Tenorite" pitchFamily="2" charset="0"/>
                </a:rPr>
                <a:t>(תגבור צוות עקב חופשים לציבור)</a:t>
              </a:r>
              <a:endParaRPr lang="en-US" sz="1000" kern="1200" dirty="0">
                <a:latin typeface="Tenorite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9687E7-4F8A-FB9F-78EE-C25AB8921D56}"/>
              </a:ext>
            </a:extLst>
          </p:cNvPr>
          <p:cNvGrpSpPr/>
          <p:nvPr/>
        </p:nvGrpSpPr>
        <p:grpSpPr>
          <a:xfrm>
            <a:off x="338974" y="2967323"/>
            <a:ext cx="4811997" cy="405065"/>
            <a:chOff x="85497" y="0"/>
            <a:chExt cx="5974335" cy="405065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8AED0E4A-89C3-00E0-7238-EFE885E9B602}"/>
                </a:ext>
              </a:extLst>
            </p:cNvPr>
            <p:cNvSpPr/>
            <p:nvPr/>
          </p:nvSpPr>
          <p:spPr>
            <a:xfrm rot="5400000">
              <a:off x="2870132" y="-2784635"/>
              <a:ext cx="405065" cy="5974335"/>
            </a:xfrm>
            <a:prstGeom prst="round2SameRect">
              <a:avLst/>
            </a:prstGeom>
          </p:spPr>
          <p:style>
            <a:ln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29" name="Rectangle: Top Corners Rounded 4">
              <a:extLst>
                <a:ext uri="{FF2B5EF4-FFF2-40B4-BE49-F238E27FC236}">
                  <a16:creationId xmlns:a16="http://schemas.microsoft.com/office/drawing/2014/main" id="{2F1B07FD-CF1F-BE3C-FA68-3C8F59789FD0}"/>
                </a:ext>
              </a:extLst>
            </p:cNvPr>
            <p:cNvSpPr txBox="1"/>
            <p:nvPr/>
          </p:nvSpPr>
          <p:spPr>
            <a:xfrm>
              <a:off x="85497" y="19774"/>
              <a:ext cx="5954561" cy="365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endParaRPr lang="en-US" sz="1400" kern="1200" dirty="0">
                <a:latin typeface="Tenorite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BD4933-BD2D-0903-A130-42E7EA14942B}"/>
              </a:ext>
            </a:extLst>
          </p:cNvPr>
          <p:cNvGrpSpPr/>
          <p:nvPr/>
        </p:nvGrpSpPr>
        <p:grpSpPr>
          <a:xfrm>
            <a:off x="338974" y="3476904"/>
            <a:ext cx="4811997" cy="405065"/>
            <a:chOff x="85497" y="0"/>
            <a:chExt cx="5974335" cy="405065"/>
          </a:xfrm>
        </p:grpSpPr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C8E57D93-EC91-4BB6-A8EF-D16519EBDD7A}"/>
                </a:ext>
              </a:extLst>
            </p:cNvPr>
            <p:cNvSpPr/>
            <p:nvPr/>
          </p:nvSpPr>
          <p:spPr>
            <a:xfrm rot="5400000">
              <a:off x="2870132" y="-2784635"/>
              <a:ext cx="405065" cy="5974335"/>
            </a:xfrm>
            <a:prstGeom prst="round2SameRect">
              <a:avLst/>
            </a:prstGeom>
          </p:spPr>
          <p:style>
            <a:ln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32" name="Rectangle: Top Corners Rounded 4">
              <a:extLst>
                <a:ext uri="{FF2B5EF4-FFF2-40B4-BE49-F238E27FC236}">
                  <a16:creationId xmlns:a16="http://schemas.microsoft.com/office/drawing/2014/main" id="{BC974800-01D2-A2FB-22C4-5BDD63BCF274}"/>
                </a:ext>
              </a:extLst>
            </p:cNvPr>
            <p:cNvSpPr txBox="1"/>
            <p:nvPr/>
          </p:nvSpPr>
          <p:spPr>
            <a:xfrm>
              <a:off x="85497" y="19774"/>
              <a:ext cx="5954561" cy="365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endParaRPr lang="en-US" sz="1400" kern="1200" dirty="0">
                <a:latin typeface="Tenorite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2DD2F9-E299-B7AD-7D9C-8B97C4D5DF3C}"/>
              </a:ext>
            </a:extLst>
          </p:cNvPr>
          <p:cNvGrpSpPr/>
          <p:nvPr/>
        </p:nvGrpSpPr>
        <p:grpSpPr>
          <a:xfrm>
            <a:off x="338974" y="3982618"/>
            <a:ext cx="4811997" cy="405065"/>
            <a:chOff x="85497" y="0"/>
            <a:chExt cx="5974335" cy="405065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2D941146-D60A-1076-DD80-430137DB586F}"/>
                </a:ext>
              </a:extLst>
            </p:cNvPr>
            <p:cNvSpPr/>
            <p:nvPr/>
          </p:nvSpPr>
          <p:spPr>
            <a:xfrm rot="5400000">
              <a:off x="2870132" y="-2784635"/>
              <a:ext cx="405065" cy="5974335"/>
            </a:xfrm>
            <a:prstGeom prst="round2SameRect">
              <a:avLst/>
            </a:prstGeom>
          </p:spPr>
          <p:style>
            <a:ln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35" name="Rectangle: Top Corners Rounded 4">
              <a:extLst>
                <a:ext uri="{FF2B5EF4-FFF2-40B4-BE49-F238E27FC236}">
                  <a16:creationId xmlns:a16="http://schemas.microsoft.com/office/drawing/2014/main" id="{2A879126-44ED-FF2F-4BED-73167CDD8AC2}"/>
                </a:ext>
              </a:extLst>
            </p:cNvPr>
            <p:cNvSpPr txBox="1"/>
            <p:nvPr/>
          </p:nvSpPr>
          <p:spPr>
            <a:xfrm>
              <a:off x="85497" y="19774"/>
              <a:ext cx="5954561" cy="365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endParaRPr lang="en-US" sz="1400" kern="1200" dirty="0">
                <a:latin typeface="Tenorite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97DCDE-874B-28C8-50DE-AF88F64A7DFB}"/>
              </a:ext>
            </a:extLst>
          </p:cNvPr>
          <p:cNvGrpSpPr/>
          <p:nvPr/>
        </p:nvGrpSpPr>
        <p:grpSpPr>
          <a:xfrm>
            <a:off x="338974" y="4469191"/>
            <a:ext cx="4811997" cy="405065"/>
            <a:chOff x="85497" y="0"/>
            <a:chExt cx="5974335" cy="405065"/>
          </a:xfrm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AFC9817B-2341-1956-5F9B-0F2E1B2AE873}"/>
                </a:ext>
              </a:extLst>
            </p:cNvPr>
            <p:cNvSpPr/>
            <p:nvPr/>
          </p:nvSpPr>
          <p:spPr>
            <a:xfrm rot="5400000">
              <a:off x="2870132" y="-2784635"/>
              <a:ext cx="405065" cy="5974335"/>
            </a:xfrm>
            <a:prstGeom prst="round2SameRect">
              <a:avLst/>
            </a:prstGeom>
          </p:spPr>
          <p:style>
            <a:ln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LID4096"/>
            </a:p>
          </p:txBody>
        </p:sp>
        <p:sp>
          <p:nvSpPr>
            <p:cNvPr id="38" name="Rectangle: Top Corners Rounded 4">
              <a:extLst>
                <a:ext uri="{FF2B5EF4-FFF2-40B4-BE49-F238E27FC236}">
                  <a16:creationId xmlns:a16="http://schemas.microsoft.com/office/drawing/2014/main" id="{7063D277-67CA-71DD-ECBE-F248BB1BACDC}"/>
                </a:ext>
              </a:extLst>
            </p:cNvPr>
            <p:cNvSpPr txBox="1"/>
            <p:nvPr/>
          </p:nvSpPr>
          <p:spPr>
            <a:xfrm>
              <a:off x="85497" y="19774"/>
              <a:ext cx="5954561" cy="3655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0" lvl="1" indent="-11430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endParaRPr lang="en-US" sz="1400" kern="1200" dirty="0">
                <a:latin typeface="Tenorite" pitchFamily="2" charset="0"/>
              </a:endParaRPr>
            </a:p>
          </p:txBody>
        </p:sp>
      </p:grpSp>
      <p:sp>
        <p:nvSpPr>
          <p:cNvPr id="39" name="Arrow: Left 38">
            <a:extLst>
              <a:ext uri="{FF2B5EF4-FFF2-40B4-BE49-F238E27FC236}">
                <a16:creationId xmlns:a16="http://schemas.microsoft.com/office/drawing/2014/main" id="{BD89DC44-689F-6645-A7D9-0DC1879A7B64}"/>
              </a:ext>
            </a:extLst>
          </p:cNvPr>
          <p:cNvSpPr/>
          <p:nvPr/>
        </p:nvSpPr>
        <p:spPr>
          <a:xfrm>
            <a:off x="5171703" y="2602141"/>
            <a:ext cx="269643" cy="20183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35A8AA0E-6E03-A8E5-65B1-D169F5AD0809}"/>
              </a:ext>
            </a:extLst>
          </p:cNvPr>
          <p:cNvSpPr/>
          <p:nvPr/>
        </p:nvSpPr>
        <p:spPr>
          <a:xfrm>
            <a:off x="5171703" y="3091651"/>
            <a:ext cx="269643" cy="20183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3ED8D0DD-07C8-D448-4080-33AE81A9B5B1}"/>
              </a:ext>
            </a:extLst>
          </p:cNvPr>
          <p:cNvSpPr/>
          <p:nvPr/>
        </p:nvSpPr>
        <p:spPr>
          <a:xfrm>
            <a:off x="5171703" y="3594012"/>
            <a:ext cx="269643" cy="20183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775FE0EF-375F-245B-A61A-071CADF54ABC}"/>
              </a:ext>
            </a:extLst>
          </p:cNvPr>
          <p:cNvSpPr/>
          <p:nvPr/>
        </p:nvSpPr>
        <p:spPr>
          <a:xfrm>
            <a:off x="5171703" y="4085340"/>
            <a:ext cx="269643" cy="20183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978ACCF7-0CB7-5C36-261F-D24861B61152}"/>
              </a:ext>
            </a:extLst>
          </p:cNvPr>
          <p:cNvSpPr/>
          <p:nvPr/>
        </p:nvSpPr>
        <p:spPr>
          <a:xfrm>
            <a:off x="5171703" y="4570808"/>
            <a:ext cx="269643" cy="20183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9F3077-E9DC-E09D-2967-E5445DA83CAC}"/>
              </a:ext>
            </a:extLst>
          </p:cNvPr>
          <p:cNvSpPr txBox="1"/>
          <p:nvPr/>
        </p:nvSpPr>
        <p:spPr>
          <a:xfrm>
            <a:off x="494778" y="3470628"/>
            <a:ext cx="4576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200" dirty="0"/>
              <a:t>סביר להניח שהבעיה אינה בשדות התעופה – אלא בחברות התעופה</a:t>
            </a:r>
          </a:p>
          <a:p>
            <a:pPr algn="ctr" rtl="1"/>
            <a:r>
              <a:rPr lang="he-IL" sz="1000" dirty="0"/>
              <a:t>(יש לשקול בדיקת הכשרות כלליות לעובדי השדות)</a:t>
            </a:r>
            <a:endParaRPr lang="LID4096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3088C6-1D4A-6D42-9614-50FACD1C0B46}"/>
              </a:ext>
            </a:extLst>
          </p:cNvPr>
          <p:cNvSpPr txBox="1"/>
          <p:nvPr/>
        </p:nvSpPr>
        <p:spPr>
          <a:xfrm>
            <a:off x="498792" y="3956448"/>
            <a:ext cx="4576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200" dirty="0"/>
              <a:t>הנתונים מצביעים על קשר בין תנאי מזג האוויר לחומרת העיכוב</a:t>
            </a:r>
          </a:p>
          <a:p>
            <a:pPr algn="ctr" rtl="1"/>
            <a:r>
              <a:rPr lang="he-IL" sz="1000" dirty="0"/>
              <a:t>(הוצאת יותר טיסות בחודשים עם מזג אוויר טוב)</a:t>
            </a:r>
            <a:endParaRPr lang="LID4096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3E104E-7471-3CCC-F9DC-137A3BF81B80}"/>
              </a:ext>
            </a:extLst>
          </p:cNvPr>
          <p:cNvSpPr txBox="1"/>
          <p:nvPr/>
        </p:nvSpPr>
        <p:spPr>
          <a:xfrm>
            <a:off x="484412" y="2939022"/>
            <a:ext cx="4576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200" dirty="0"/>
              <a:t>בדיקה מה חסר במהלך היום</a:t>
            </a:r>
          </a:p>
          <a:p>
            <a:pPr algn="ctr" rtl="1"/>
            <a:r>
              <a:rPr lang="he-IL" sz="1000" dirty="0"/>
              <a:t>(העברת חלק מהצוות מהלילה ליום)</a:t>
            </a:r>
            <a:endParaRPr lang="LID4096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4B0646-A26E-89AD-AADE-96B017FAA698}"/>
              </a:ext>
            </a:extLst>
          </p:cNvPr>
          <p:cNvSpPr txBox="1"/>
          <p:nvPr/>
        </p:nvSpPr>
        <p:spPr>
          <a:xfrm>
            <a:off x="494778" y="4468507"/>
            <a:ext cx="4576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1200" dirty="0"/>
              <a:t>בדיקה מעמיקה בחברת </a:t>
            </a:r>
            <a:r>
              <a:rPr lang="en-US" sz="1200" dirty="0"/>
              <a:t>EV</a:t>
            </a:r>
            <a:r>
              <a:rPr lang="he-IL" sz="1200" dirty="0"/>
              <a:t> - קריטי</a:t>
            </a:r>
          </a:p>
          <a:p>
            <a:pPr algn="ctr" rtl="1"/>
            <a:r>
              <a:rPr lang="he-IL" sz="1000" dirty="0"/>
              <a:t>(הקמת וועדה לשיפור השירות)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irplane on runway">
            <a:extLst>
              <a:ext uri="{FF2B5EF4-FFF2-40B4-BE49-F238E27FC236}">
                <a16:creationId xmlns:a16="http://schemas.microsoft.com/office/drawing/2014/main" id="{7B2A7B7F-49B6-C8FC-451E-F1D364241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87" y="1353788"/>
            <a:ext cx="3653888" cy="998332"/>
          </a:xfrm>
        </p:spPr>
        <p:txBody>
          <a:bodyPr/>
          <a:lstStyle/>
          <a:p>
            <a:r>
              <a:rPr lang="he-IL" dirty="0"/>
              <a:t>תודה רבה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413" y="2807928"/>
            <a:ext cx="6220277" cy="2247219"/>
          </a:xfrm>
        </p:spPr>
        <p:txBody>
          <a:bodyPr>
            <a:normAutofit/>
          </a:bodyPr>
          <a:lstStyle/>
          <a:p>
            <a:r>
              <a:rPr lang="he-IL" dirty="0"/>
              <a:t>בתקווה לשנה טובה יותר בהמשך </a:t>
            </a:r>
            <a:r>
              <a:rPr lang="he-IL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erial view of an airport&#10;&#10;Description automatically generated">
            <a:extLst>
              <a:ext uri="{FF2B5EF4-FFF2-40B4-BE49-F238E27FC236}">
                <a16:creationId xmlns:a16="http://schemas.microsoft.com/office/drawing/2014/main" id="{327592AB-A271-F938-764A-81D57529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43" y="470065"/>
            <a:ext cx="9779183" cy="1325563"/>
          </a:xfrm>
        </p:spPr>
        <p:txBody>
          <a:bodyPr/>
          <a:lstStyle/>
          <a:p>
            <a:pPr algn="r"/>
            <a:r>
              <a:rPr lang="he-IL" sz="4400" dirty="0"/>
              <a:t>על מה נדבר היום: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43" y="2093499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/>
              <a:t>מטרת המצגת ולשם מה התכנסנו</a:t>
            </a:r>
          </a:p>
          <a:p>
            <a:pPr algn="r" rtl="1"/>
            <a:endParaRPr lang="he-IL" sz="2000" dirty="0"/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/>
              <a:t>תקופת הניתוח והנחות עבודה</a:t>
            </a:r>
          </a:p>
          <a:p>
            <a:pPr algn="r" rtl="1"/>
            <a:endParaRPr lang="he-IL" sz="2000" dirty="0"/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/>
              <a:t>מסקנות מניתוח הנתונים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he-IL" sz="2000" dirty="0"/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/>
              <a:t>סיכום והמלצות לקראת השנה החדשה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GB" dirty="0"/>
              <a:t>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alking in an airport with a luggage bag&#10;&#10;Description automatically generated">
            <a:extLst>
              <a:ext uri="{FF2B5EF4-FFF2-40B4-BE49-F238E27FC236}">
                <a16:creationId xmlns:a16="http://schemas.microsoft.com/office/drawing/2014/main" id="{2EC72E2E-43DD-2E1B-C9FA-872F5A38A3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18" y="576943"/>
            <a:ext cx="9779183" cy="1325563"/>
          </a:xfrm>
        </p:spPr>
        <p:txBody>
          <a:bodyPr/>
          <a:lstStyle/>
          <a:p>
            <a:pPr algn="r" rtl="1"/>
            <a:r>
              <a:rPr lang="he-IL" sz="4400" dirty="0"/>
              <a:t>מטרת המצגת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19" y="2479449"/>
            <a:ext cx="9779182" cy="3366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סיכום שנת 2013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בדיקה והבנה על עיכובי טיסות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/>
              <a:t>שיפור לשנה הבאה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n airplane flying over a runway&#10;&#10;Description automatically generated">
            <a:extLst>
              <a:ext uri="{FF2B5EF4-FFF2-40B4-BE49-F238E27FC236}">
                <a16:creationId xmlns:a16="http://schemas.microsoft.com/office/drawing/2014/main" id="{1B71CED1-B6E4-E9E4-A792-F09FF4A6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2FA7B1-CD7F-3646-B44C-91A107A0CB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47385" y="1875945"/>
            <a:ext cx="1949780" cy="522514"/>
          </a:xfrm>
        </p:spPr>
        <p:txBody>
          <a:bodyPr/>
          <a:lstStyle/>
          <a:p>
            <a:r>
              <a:rPr lang="he-IL" sz="2000" u="sng" dirty="0"/>
              <a:t>הנחות עבודה:</a:t>
            </a:r>
            <a:endParaRPr lang="en-US" sz="2000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22862" y="2492631"/>
            <a:ext cx="3479497" cy="28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dirty="0"/>
              <a:t>התעמקות בחברות התעופה המובילות (30,000+ טיסות)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8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800" dirty="0"/>
              <a:t>מדידת חודשים טובים ורעים ע"פ העיכוב בהגעת הטיסות ליעדן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1FFBC5-1733-5E4A-BF11-2C157D9917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61422" y="1875945"/>
            <a:ext cx="2181860" cy="522514"/>
          </a:xfrm>
        </p:spPr>
        <p:txBody>
          <a:bodyPr/>
          <a:lstStyle/>
          <a:p>
            <a:pPr algn="r" rtl="1"/>
            <a:r>
              <a:rPr lang="he-IL" sz="2000" u="sng" dirty="0"/>
              <a:t>תקופת הניתוח</a:t>
            </a:r>
            <a:endParaRPr lang="en-US" sz="2000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A12450-9474-8A49-BAEB-20C6F51540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69620" y="2398459"/>
            <a:ext cx="3383530" cy="2828613"/>
          </a:xfrm>
        </p:spPr>
        <p:txBody>
          <a:bodyPr/>
          <a:lstStyle/>
          <a:p>
            <a:pPr algn="r" rtl="1"/>
            <a:r>
              <a:rPr lang="he-IL" sz="1600" dirty="0"/>
              <a:t>- שנת 2013</a:t>
            </a:r>
            <a:br>
              <a:rPr lang="en-US" sz="1600" dirty="0"/>
            </a:br>
            <a:r>
              <a:rPr lang="he-IL" sz="1600" dirty="0"/>
              <a:t>- כל חודשי השנה</a:t>
            </a:r>
            <a:br>
              <a:rPr lang="en-US" sz="1600" dirty="0"/>
            </a:br>
            <a:endParaRPr lang="he-IL" sz="1600" dirty="0"/>
          </a:p>
          <a:p>
            <a:pPr algn="r" rtl="1"/>
            <a:r>
              <a:rPr lang="he-IL" sz="1600" u="sng" dirty="0"/>
              <a:t>בשלושת שדות התעופה שלנו: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1600" dirty="0"/>
              <a:t>EWR</a:t>
            </a:r>
            <a:endParaRPr lang="he-IL" sz="16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1600" dirty="0"/>
              <a:t>JFK</a:t>
            </a:r>
            <a:endParaRPr lang="he-IL" sz="1600" dirty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1600" dirty="0"/>
              <a:t>LGA</a:t>
            </a:r>
            <a:endParaRPr lang="he-IL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737BA9-20EB-E41F-314A-4FFFD04D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43" y="339189"/>
            <a:ext cx="9779183" cy="833893"/>
          </a:xfrm>
        </p:spPr>
        <p:txBody>
          <a:bodyPr/>
          <a:lstStyle/>
          <a:p>
            <a:pPr algn="r" rtl="1"/>
            <a:r>
              <a:rPr lang="he-IL" sz="4400" dirty="0"/>
              <a:t>תקופת הניתוח והנחות עבודה</a:t>
            </a:r>
            <a:endParaRPr lang="LID4096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4A172-CF19-D7D1-6368-4C1FA051BBCD}"/>
              </a:ext>
            </a:extLst>
          </p:cNvPr>
          <p:cNvCxnSpPr/>
          <p:nvPr/>
        </p:nvCxnSpPr>
        <p:spPr>
          <a:xfrm>
            <a:off x="6287241" y="1991845"/>
            <a:ext cx="65999" cy="3515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26">
            <a:extLst>
              <a:ext uri="{FF2B5EF4-FFF2-40B4-BE49-F238E27FC236}">
                <a16:creationId xmlns:a16="http://schemas.microsoft.com/office/drawing/2014/main" id="{FFBF8962-4534-0C95-8469-4C08578A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B3F62"/>
              </a:clrFrom>
              <a:clrTo>
                <a:srgbClr val="2B3F62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49" y="1549731"/>
            <a:ext cx="10065203" cy="447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n airplane flying in the sky&#10;&#10;Description automatically generated">
            <a:extLst>
              <a:ext uri="{FF2B5EF4-FFF2-40B4-BE49-F238E27FC236}">
                <a16:creationId xmlns:a16="http://schemas.microsoft.com/office/drawing/2014/main" id="{95B5A271-2412-49D6-54ED-C018F6E418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06" y="136525"/>
            <a:ext cx="9779183" cy="1325563"/>
          </a:xfrm>
        </p:spPr>
        <p:txBody>
          <a:bodyPr/>
          <a:lstStyle/>
          <a:p>
            <a:pPr algn="r" rtl="1"/>
            <a:r>
              <a:rPr lang="he-IL" sz="4400" dirty="0"/>
              <a:t>החברות המובילות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7">
            <a:extLst>
              <a:ext uri="{FF2B5EF4-FFF2-40B4-BE49-F238E27FC236}">
                <a16:creationId xmlns:a16="http://schemas.microsoft.com/office/drawing/2014/main" id="{5C4B167E-5BE1-233C-1DF8-5B3B4498F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9" b="8388"/>
          <a:stretch/>
        </p:blipFill>
        <p:spPr bwMode="auto">
          <a:xfrm>
            <a:off x="7057925" y="2880010"/>
            <a:ext cx="3245147" cy="300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תמונה 19">
            <a:extLst>
              <a:ext uri="{FF2B5EF4-FFF2-40B4-BE49-F238E27FC236}">
                <a16:creationId xmlns:a16="http://schemas.microsoft.com/office/drawing/2014/main" id="{2AD07CC4-9D18-C480-7499-763A1362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5" b="8855"/>
          <a:stretch/>
        </p:blipFill>
        <p:spPr bwMode="auto">
          <a:xfrm>
            <a:off x="1367099" y="2885853"/>
            <a:ext cx="3238836" cy="299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Content Placeholder 10" descr="Clouds and blue sky above clouds&#10;&#10;Description automatically generated">
            <a:extLst>
              <a:ext uri="{FF2B5EF4-FFF2-40B4-BE49-F238E27FC236}">
                <a16:creationId xmlns:a16="http://schemas.microsoft.com/office/drawing/2014/main" id="{48007952-60D7-884A-8838-5A6E0CD5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2B297-01E7-C8C9-F629-9846D5DA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930" y="274082"/>
            <a:ext cx="3401242" cy="699600"/>
          </a:xfrm>
        </p:spPr>
        <p:txBody>
          <a:bodyPr/>
          <a:lstStyle/>
          <a:p>
            <a:pPr algn="r" rtl="1"/>
            <a:r>
              <a:rPr lang="he-IL" sz="4400" dirty="0"/>
              <a:t>תקופות בשנה</a:t>
            </a:r>
            <a:endParaRPr lang="LID4096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2D7FC-8843-5A08-2AC0-BF6C806C3A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DE259-26B9-9B67-9474-273545CF0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F9AB6-6D7E-DBE9-3BD3-3E87EC4DD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D5B7C6-CCCB-F0DA-C8E9-EB1C4C05D8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211521" y="1735675"/>
            <a:ext cx="2854827" cy="1077032"/>
          </a:xfrm>
        </p:spPr>
        <p:txBody>
          <a:bodyPr/>
          <a:lstStyle/>
          <a:p>
            <a:pPr algn="ctr" rtl="1"/>
            <a:r>
              <a:rPr lang="he-IL" sz="1800" dirty="0"/>
              <a:t>חודשים ספטמבר-אוקטובר</a:t>
            </a:r>
          </a:p>
          <a:p>
            <a:pPr algn="ctr" rtl="1"/>
            <a:r>
              <a:rPr lang="he-IL" sz="1800" dirty="0">
                <a:solidFill>
                  <a:schemeClr val="accent6">
                    <a:lumMod val="75000"/>
                  </a:schemeClr>
                </a:solidFill>
              </a:rPr>
              <a:t>25% מהטיסות התעכבו בהגעתן ליעד</a:t>
            </a:r>
          </a:p>
          <a:p>
            <a:endParaRPr lang="he-IL" sz="1800" dirty="0"/>
          </a:p>
          <a:p>
            <a:endParaRPr lang="LID4096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C8C533-DA6A-F4B6-CE7F-477254A03A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054230" y="1322821"/>
            <a:ext cx="1710195" cy="333865"/>
          </a:xfrm>
        </p:spPr>
        <p:txBody>
          <a:bodyPr/>
          <a:lstStyle/>
          <a:p>
            <a:pPr algn="r" rtl="1"/>
            <a:r>
              <a:rPr lang="he-IL" sz="2000" dirty="0"/>
              <a:t>תקופה רעה</a:t>
            </a:r>
            <a:endParaRPr lang="LID4096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EBFC83-FC19-CB21-BBC2-0FFDE527007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783838" y="1322821"/>
            <a:ext cx="1710195" cy="333865"/>
          </a:xfrm>
        </p:spPr>
        <p:txBody>
          <a:bodyPr/>
          <a:lstStyle/>
          <a:p>
            <a:pPr algn="r" rtl="1"/>
            <a:r>
              <a:rPr lang="he-IL" sz="2000" dirty="0"/>
              <a:t>תקופה טובה</a:t>
            </a:r>
            <a:endParaRPr lang="LID4096" sz="20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BDB088A-B696-1B02-E614-E78ECA61D95C}"/>
              </a:ext>
            </a:extLst>
          </p:cNvPr>
          <p:cNvSpPr txBox="1">
            <a:spLocks/>
          </p:cNvSpPr>
          <p:nvPr/>
        </p:nvSpPr>
        <p:spPr>
          <a:xfrm>
            <a:off x="1631838" y="1765364"/>
            <a:ext cx="2854827" cy="1017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1800" dirty="0"/>
              <a:t>חודשים יוני-יולי ודצמבר</a:t>
            </a:r>
          </a:p>
          <a:p>
            <a:pPr algn="ctr" rtl="1"/>
            <a:r>
              <a:rPr lang="he-IL" sz="1800" dirty="0">
                <a:solidFill>
                  <a:srgbClr val="FF0000"/>
                </a:solidFill>
              </a:rPr>
              <a:t>48% מהטיסות התעכבו בהגעתן ליעד</a:t>
            </a:r>
          </a:p>
          <a:p>
            <a:endParaRPr lang="he-IL" sz="1800" dirty="0"/>
          </a:p>
          <a:p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399172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airplane on a runway&#10;&#10;Description automatically generated">
            <a:extLst>
              <a:ext uri="{FF2B5EF4-FFF2-40B4-BE49-F238E27FC236}">
                <a16:creationId xmlns:a16="http://schemas.microsoft.com/office/drawing/2014/main" id="{93AA12A6-29D1-520A-D529-791C51D7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6874"/>
            <a:ext cx="12191999" cy="6851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050" y="0"/>
            <a:ext cx="3980499" cy="1325563"/>
          </a:xfrm>
        </p:spPr>
        <p:txBody>
          <a:bodyPr/>
          <a:lstStyle/>
          <a:p>
            <a:pPr algn="r" rtl="1"/>
            <a:r>
              <a:rPr lang="he-IL" sz="4400" dirty="0"/>
              <a:t>שעות טיסה</a:t>
            </a:r>
            <a:endParaRPr lang="en-US" sz="4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3F14AC-A254-D9F0-D60A-702144E94C9E}"/>
              </a:ext>
            </a:extLst>
          </p:cNvPr>
          <p:cNvGrpSpPr/>
          <p:nvPr/>
        </p:nvGrpSpPr>
        <p:grpSpPr>
          <a:xfrm>
            <a:off x="3061360" y="1637211"/>
            <a:ext cx="6069279" cy="4401392"/>
            <a:chOff x="0" y="0"/>
            <a:chExt cx="7486650" cy="4991100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B79D0B15-85DE-62D4-425F-A833F4752E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4311724"/>
                </p:ext>
              </p:extLst>
            </p:nvPr>
          </p:nvGraphicFramePr>
          <p:xfrm>
            <a:off x="0" y="0"/>
            <a:ext cx="7486650" cy="4991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53E625EE-1E76-D341-DA0E-E0B789DE961C}"/>
                </a:ext>
              </a:extLst>
            </p:cNvPr>
            <p:cNvSpPr txBox="1"/>
            <p:nvPr/>
          </p:nvSpPr>
          <p:spPr>
            <a:xfrm>
              <a:off x="6048375" y="290512"/>
              <a:ext cx="723900" cy="40005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marL="0" marR="0" algn="l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solidFill>
                    <a:srgbClr val="00206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30%</a:t>
              </a:r>
              <a:endParaRPr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27DC399A-444E-4DD3-8DAD-7165F75DB1AF}"/>
                </a:ext>
              </a:extLst>
            </p:cNvPr>
            <p:cNvSpPr txBox="1"/>
            <p:nvPr/>
          </p:nvSpPr>
          <p:spPr>
            <a:xfrm>
              <a:off x="4219575" y="290512"/>
              <a:ext cx="723900" cy="40005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marL="0" marR="0" algn="l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solidFill>
                    <a:srgbClr val="00206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54%</a:t>
              </a:r>
              <a:endParaRPr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D42F1222-EDCA-4044-8A3E-6D5B76DD1516}"/>
                </a:ext>
              </a:extLst>
            </p:cNvPr>
            <p:cNvSpPr txBox="1"/>
            <p:nvPr/>
          </p:nvSpPr>
          <p:spPr>
            <a:xfrm>
              <a:off x="2466975" y="290512"/>
              <a:ext cx="723900" cy="40005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marL="0" marR="0" algn="l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solidFill>
                    <a:srgbClr val="00206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43%</a:t>
              </a:r>
              <a:endParaRPr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BA4DA472-CF9C-41E1-8BB5-88AC7D95EF08}"/>
                </a:ext>
              </a:extLst>
            </p:cNvPr>
            <p:cNvSpPr txBox="1"/>
            <p:nvPr/>
          </p:nvSpPr>
          <p:spPr>
            <a:xfrm>
              <a:off x="771525" y="290512"/>
              <a:ext cx="723900" cy="400050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/>
            <a:p>
              <a:pPr marL="0" marR="0" algn="l" rt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solidFill>
                    <a:srgbClr val="00206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34%</a:t>
              </a:r>
              <a:endParaRPr sz="1100" kern="10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85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5A2AC1-FACB-467C-6CA3-E57518B2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7" y="1612234"/>
            <a:ext cx="9923217" cy="3850415"/>
          </a:xfrm>
          <a:prstGeom prst="rect">
            <a:avLst/>
          </a:prstGeom>
        </p:spPr>
      </p:pic>
      <p:pic>
        <p:nvPicPr>
          <p:cNvPr id="8" name="Content Placeholder 7" descr="A plane flying in the sky&#10;&#10;Description automatically generated">
            <a:extLst>
              <a:ext uri="{FF2B5EF4-FFF2-40B4-BE49-F238E27FC236}">
                <a16:creationId xmlns:a16="http://schemas.microsoft.com/office/drawing/2014/main" id="{74B3A734-EE7E-9CA8-8D1C-DCA1569B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3752" y="-2526"/>
            <a:ext cx="12192000" cy="68640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EDC15-FB41-2444-A6D5-D914217F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141" y="155614"/>
            <a:ext cx="2804804" cy="922792"/>
          </a:xfrm>
        </p:spPr>
        <p:txBody>
          <a:bodyPr/>
          <a:lstStyle/>
          <a:p>
            <a:pPr algn="r" rtl="1"/>
            <a:r>
              <a:rPr lang="he-IL" sz="4400" dirty="0"/>
              <a:t>מזג אוויר</a:t>
            </a:r>
            <a:endParaRPr lang="LID4096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9909-C5AF-AE29-3A5D-A37C0E8FC2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8A57E-C180-547D-2A51-85546007A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FF35-EB88-CC44-9101-5B5FA04A2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FA97FAF8-8B21-023A-477E-2F0C81B4C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549" y="2425533"/>
            <a:ext cx="234538" cy="234538"/>
          </a:xfrm>
          <a:prstGeom prst="rect">
            <a:avLst/>
          </a:prstGeom>
        </p:spPr>
      </p:pic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9D451DE2-6CFE-5E36-7C13-7D3F1081D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1549" y="4718006"/>
            <a:ext cx="234538" cy="234538"/>
          </a:xfrm>
          <a:prstGeom prst="rect">
            <a:avLst/>
          </a:prstGeom>
        </p:spPr>
      </p:pic>
      <p:sp>
        <p:nvSpPr>
          <p:cNvPr id="12" name="Callout: Left-Right Arrow 11">
            <a:extLst>
              <a:ext uri="{FF2B5EF4-FFF2-40B4-BE49-F238E27FC236}">
                <a16:creationId xmlns:a16="http://schemas.microsoft.com/office/drawing/2014/main" id="{A2E0F224-DA43-C7C0-8E76-65B061CB13DF}"/>
              </a:ext>
            </a:extLst>
          </p:cNvPr>
          <p:cNvSpPr/>
          <p:nvPr/>
        </p:nvSpPr>
        <p:spPr>
          <a:xfrm>
            <a:off x="3580408" y="2640526"/>
            <a:ext cx="1116279" cy="427512"/>
          </a:xfrm>
          <a:prstGeom prst="leftRightArrowCallo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9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13%</a:t>
            </a:r>
            <a:endParaRPr lang="LID4096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Callout: Left-Right Arrow 13">
            <a:extLst>
              <a:ext uri="{FF2B5EF4-FFF2-40B4-BE49-F238E27FC236}">
                <a16:creationId xmlns:a16="http://schemas.microsoft.com/office/drawing/2014/main" id="{514FF4FE-FB2E-FB77-B486-5073A04C529C}"/>
              </a:ext>
            </a:extLst>
          </p:cNvPr>
          <p:cNvSpPr/>
          <p:nvPr/>
        </p:nvSpPr>
        <p:spPr>
          <a:xfrm>
            <a:off x="3580407" y="4932999"/>
            <a:ext cx="1116279" cy="427512"/>
          </a:xfrm>
          <a:prstGeom prst="leftRightArrowCallo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9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10%</a:t>
            </a:r>
            <a:endParaRPr lang="LID4096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BCD7F0C-A0D1-A4B9-3B11-2D3116CEC746}"/>
              </a:ext>
            </a:extLst>
          </p:cNvPr>
          <p:cNvSpPr/>
          <p:nvPr/>
        </p:nvSpPr>
        <p:spPr>
          <a:xfrm>
            <a:off x="3390403" y="1770144"/>
            <a:ext cx="427512" cy="409698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9B9FBB75-8322-6A26-2D98-6682DA3CB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0038" y="1770144"/>
            <a:ext cx="409698" cy="409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1D7B4C-CBEB-3BBB-2BC4-DE8B1D6D63A9}"/>
              </a:ext>
            </a:extLst>
          </p:cNvPr>
          <p:cNvSpPr txBox="1"/>
          <p:nvPr/>
        </p:nvSpPr>
        <p:spPr>
          <a:xfrm>
            <a:off x="3010395" y="5758118"/>
            <a:ext cx="752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200" dirty="0"/>
              <a:t>מספר תצפיות במזג אוויר טוב: 326,679</a:t>
            </a:r>
            <a:br>
              <a:rPr lang="en-US" sz="1200" dirty="0"/>
            </a:br>
            <a:r>
              <a:rPr lang="he-IL" sz="1200" dirty="0"/>
              <a:t>מספר תצפיות במזג אוויר לא טוב: 252</a:t>
            </a:r>
          </a:p>
        </p:txBody>
      </p:sp>
    </p:spTree>
    <p:extLst>
      <p:ext uri="{BB962C8B-B14F-4D97-AF65-F5344CB8AC3E}">
        <p14:creationId xmlns:p14="http://schemas.microsoft.com/office/powerpoint/2010/main" val="248635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32">
            <a:extLst>
              <a:ext uri="{FF2B5EF4-FFF2-40B4-BE49-F238E27FC236}">
                <a16:creationId xmlns:a16="http://schemas.microsoft.com/office/drawing/2014/main" id="{A505221E-AE3A-6B7C-44F1-2A419CFF9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1" y="1024608"/>
            <a:ext cx="2159635" cy="80518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8" name="תמונה 48">
            <a:extLst>
              <a:ext uri="{FF2B5EF4-FFF2-40B4-BE49-F238E27FC236}">
                <a16:creationId xmlns:a16="http://schemas.microsoft.com/office/drawing/2014/main" id="{915921B5-8324-6475-0D38-D9CAF3189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6" y="1888208"/>
            <a:ext cx="2159635" cy="73914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9" name="תמונה 50">
            <a:extLst>
              <a:ext uri="{FF2B5EF4-FFF2-40B4-BE49-F238E27FC236}">
                <a16:creationId xmlns:a16="http://schemas.microsoft.com/office/drawing/2014/main" id="{38A3A52B-3101-E04C-F23F-C726F2181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6" y="3609693"/>
            <a:ext cx="2159635" cy="71310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0" name="תמונה 52">
            <a:extLst>
              <a:ext uri="{FF2B5EF4-FFF2-40B4-BE49-F238E27FC236}">
                <a16:creationId xmlns:a16="http://schemas.microsoft.com/office/drawing/2014/main" id="{FC3C9119-B5D1-98B7-5C46-8E2B5E0A8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6" y="2713708"/>
            <a:ext cx="2159635" cy="79375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1" name="תמונה 54">
            <a:extLst>
              <a:ext uri="{FF2B5EF4-FFF2-40B4-BE49-F238E27FC236}">
                <a16:creationId xmlns:a16="http://schemas.microsoft.com/office/drawing/2014/main" id="{BD096F40-9463-3AA4-9DE2-DDCE8E782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36" y="4405348"/>
            <a:ext cx="2159635" cy="73088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תמונה 56">
            <a:extLst>
              <a:ext uri="{FF2B5EF4-FFF2-40B4-BE49-F238E27FC236}">
                <a16:creationId xmlns:a16="http://schemas.microsoft.com/office/drawing/2014/main" id="{A6B92C1A-F01F-F2E1-12CF-DA8088BC4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1" y="5240373"/>
            <a:ext cx="2159635" cy="66738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4" name="Content Placeholder 13" descr="An airplane flying in the sky&#10;&#10;Description automatically generated">
            <a:extLst>
              <a:ext uri="{FF2B5EF4-FFF2-40B4-BE49-F238E27FC236}">
                <a16:creationId xmlns:a16="http://schemas.microsoft.com/office/drawing/2014/main" id="{3AF0000A-7508-E6F6-8E7C-5E499F93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0" y="-8053"/>
            <a:ext cx="12191999" cy="687410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ECB36-EC92-8C2F-2DDD-2CF62CE6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060" y="645237"/>
            <a:ext cx="2646812" cy="850509"/>
          </a:xfrm>
        </p:spPr>
        <p:txBody>
          <a:bodyPr/>
          <a:lstStyle/>
          <a:p>
            <a:pPr algn="r" rtl="1"/>
            <a:r>
              <a:rPr lang="he-IL" sz="4400" dirty="0"/>
              <a:t>חברת </a:t>
            </a:r>
            <a:r>
              <a:rPr lang="en-US" sz="4400" dirty="0"/>
              <a:t>EV</a:t>
            </a:r>
            <a:endParaRPr lang="LID4096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B5387-32C1-504E-6206-9E8A4F8230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29-Aug-23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57C7-7BDD-37C3-D1C7-880B9BE54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8D793-0EC9-CE22-818A-E585400F8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556C1-569A-9045-E570-34B247B87A19}"/>
              </a:ext>
            </a:extLst>
          </p:cNvPr>
          <p:cNvSpPr txBox="1"/>
          <p:nvPr/>
        </p:nvSpPr>
        <p:spPr>
          <a:xfrm>
            <a:off x="2382445" y="1996912"/>
            <a:ext cx="8199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החברה השלישית בגודלה בסך הטיסות שיצאו משדות התעופה שלנו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47% מסך הטיסות שלה התעכבו בשנה האחרונה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טיסות ל-861 יעדים שונים</a:t>
            </a:r>
          </a:p>
          <a:p>
            <a:pPr algn="r" rtl="1"/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כ-5% מהטיסות שלה בוטלו לגמרי !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עיכוב ממוצע בהמראה: כ-19 דקות.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עיכוב ממוצע בהגעה: כ-15 דקות.</a:t>
            </a:r>
          </a:p>
        </p:txBody>
      </p:sp>
    </p:spTree>
    <p:extLst>
      <p:ext uri="{BB962C8B-B14F-4D97-AF65-F5344CB8AC3E}">
        <p14:creationId xmlns:p14="http://schemas.microsoft.com/office/powerpoint/2010/main" val="315929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{93E07009-CB70-44EA-8F3A-485F4D8CC929}tf45331398_win32</Template>
  <TotalTime>201</TotalTime>
  <Words>356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Office Theme</vt:lpstr>
      <vt:lpstr>New-York Airports Authority</vt:lpstr>
      <vt:lpstr>על מה נדבר היום:</vt:lpstr>
      <vt:lpstr>מטרת המצגת</vt:lpstr>
      <vt:lpstr>תקופת הניתוח והנחות עבודה</vt:lpstr>
      <vt:lpstr>החברות המובילות</vt:lpstr>
      <vt:lpstr>תקופות בשנה</vt:lpstr>
      <vt:lpstr>שעות טיסה</vt:lpstr>
      <vt:lpstr>מזג אוויר</vt:lpstr>
      <vt:lpstr>חברת EV</vt:lpstr>
      <vt:lpstr>PowerPoint Presentation</vt:lpstr>
      <vt:lpstr>סיכום והמלצות</vt:lpstr>
      <vt:lpstr>תודה רבה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New-York Airport</dc:title>
  <dc:creator>Nagar-Halevy Ido</dc:creator>
  <cp:lastModifiedBy>Ido Nagar</cp:lastModifiedBy>
  <cp:revision>100</cp:revision>
  <dcterms:created xsi:type="dcterms:W3CDTF">2023-08-17T10:00:51Z</dcterms:created>
  <dcterms:modified xsi:type="dcterms:W3CDTF">2023-09-17T13:30:33Z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